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65958-A822-4F89-89DD-258E4BE675A1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1A57A-F942-4C99-8A68-7A07CA777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188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42381fef71_1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142381fef71_1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8870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42381fef7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42381fef71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5899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42381fef7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42381fef71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022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4E27-E309-46A3-BEA0-D9A28F3ACF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8F66-2C58-4429-817B-4D3BEC7DB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28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4E27-E309-46A3-BEA0-D9A28F3ACF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8F66-2C58-4429-817B-4D3BEC7DB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85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4E27-E309-46A3-BEA0-D9A28F3ACF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8F66-2C58-4429-817B-4D3BEC7DB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43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4E27-E309-46A3-BEA0-D9A28F3ACF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8F66-2C58-4429-817B-4D3BEC7DB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90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4E27-E309-46A3-BEA0-D9A28F3ACF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8F66-2C58-4429-817B-4D3BEC7DB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00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4E27-E309-46A3-BEA0-D9A28F3ACF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8F66-2C58-4429-817B-4D3BEC7DB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59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4E27-E309-46A3-BEA0-D9A28F3ACF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8F66-2C58-4429-817B-4D3BEC7DB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90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4E27-E309-46A3-BEA0-D9A28F3ACF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8F66-2C58-4429-817B-4D3BEC7DB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30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4E27-E309-46A3-BEA0-D9A28F3ACF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8F66-2C58-4429-817B-4D3BEC7DB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79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4E27-E309-46A3-BEA0-D9A28F3ACF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8F66-2C58-4429-817B-4D3BEC7DB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0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4E27-E309-46A3-BEA0-D9A28F3ACF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8F66-2C58-4429-817B-4D3BEC7DB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33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D4E27-E309-46A3-BEA0-D9A28F3ACF44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D8F66-2C58-4429-817B-4D3BEC7DB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19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ction@sustainabilitysmith.co.u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4938" r="32065"/>
          <a:stretch/>
        </p:blipFill>
        <p:spPr>
          <a:xfrm>
            <a:off x="6439067" y="0"/>
            <a:ext cx="5752800" cy="685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-750333" y="1910767"/>
            <a:ext cx="9466924" cy="2416635"/>
          </a:xfrm>
          <a:custGeom>
            <a:avLst/>
            <a:gdLst/>
            <a:ahLst/>
            <a:cxnLst/>
            <a:rect l="l" t="t" r="r" b="b"/>
            <a:pathLst>
              <a:path w="1779497" h="758358" extrusionOk="0">
                <a:moveTo>
                  <a:pt x="1655036" y="758358"/>
                </a:moveTo>
                <a:lnTo>
                  <a:pt x="124460" y="758358"/>
                </a:lnTo>
                <a:cubicBezTo>
                  <a:pt x="55880" y="758358"/>
                  <a:pt x="0" y="702478"/>
                  <a:pt x="0" y="633898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655037" y="0"/>
                </a:lnTo>
                <a:cubicBezTo>
                  <a:pt x="1723616" y="0"/>
                  <a:pt x="1779497" y="55880"/>
                  <a:pt x="1779497" y="124460"/>
                </a:cubicBezTo>
                <a:lnTo>
                  <a:pt x="1779497" y="633898"/>
                </a:lnTo>
                <a:cubicBezTo>
                  <a:pt x="1779497" y="702478"/>
                  <a:pt x="1723616" y="758358"/>
                  <a:pt x="1655037" y="758358"/>
                </a:cubicBezTo>
                <a:close/>
              </a:path>
            </a:pathLst>
          </a:custGeom>
          <a:solidFill>
            <a:srgbClr val="FF9406"/>
          </a:solidFill>
          <a:ln>
            <a:noFill/>
          </a:ln>
        </p:spPr>
        <p:txBody>
          <a:bodyPr spcFirstLastPara="1" wrap="square" lIns="60967" tIns="60967" rIns="60967" bIns="60967" anchor="ctr" anchorCtr="0">
            <a:noAutofit/>
          </a:bodyPr>
          <a:lstStyle/>
          <a:p>
            <a:endParaRPr sz="2400"/>
          </a:p>
        </p:txBody>
      </p:sp>
      <p:sp>
        <p:nvSpPr>
          <p:cNvPr id="56" name="Google Shape;56;p13"/>
          <p:cNvSpPr/>
          <p:nvPr/>
        </p:nvSpPr>
        <p:spPr>
          <a:xfrm>
            <a:off x="10839333" y="-237499"/>
            <a:ext cx="1116979" cy="714372"/>
          </a:xfrm>
          <a:custGeom>
            <a:avLst/>
            <a:gdLst/>
            <a:ahLst/>
            <a:cxnLst/>
            <a:rect l="l" t="t" r="r" b="b"/>
            <a:pathLst>
              <a:path w="1782412" h="691328" extrusionOk="0">
                <a:moveTo>
                  <a:pt x="1657952" y="691328"/>
                </a:moveTo>
                <a:lnTo>
                  <a:pt x="124460" y="691328"/>
                </a:lnTo>
                <a:cubicBezTo>
                  <a:pt x="55880" y="691328"/>
                  <a:pt x="0" y="635448"/>
                  <a:pt x="0" y="566868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657952" y="0"/>
                </a:lnTo>
                <a:cubicBezTo>
                  <a:pt x="1726532" y="0"/>
                  <a:pt x="1782412" y="55880"/>
                  <a:pt x="1782412" y="124460"/>
                </a:cubicBezTo>
                <a:lnTo>
                  <a:pt x="1782412" y="566868"/>
                </a:lnTo>
                <a:cubicBezTo>
                  <a:pt x="1782412" y="635448"/>
                  <a:pt x="1726532" y="691328"/>
                  <a:pt x="1657952" y="691328"/>
                </a:cubicBezTo>
                <a:close/>
              </a:path>
            </a:pathLst>
          </a:custGeom>
          <a:solidFill>
            <a:srgbClr val="1B786E"/>
          </a:solidFill>
          <a:ln>
            <a:noFill/>
          </a:ln>
        </p:spPr>
        <p:txBody>
          <a:bodyPr spcFirstLastPara="1" wrap="square" lIns="60967" tIns="60967" rIns="60967" bIns="60967" anchor="ctr" anchorCtr="0">
            <a:noAutofit/>
          </a:bodyPr>
          <a:lstStyle/>
          <a:p>
            <a:endParaRPr sz="2400"/>
          </a:p>
        </p:txBody>
      </p:sp>
      <p:sp>
        <p:nvSpPr>
          <p:cNvPr id="57" name="Google Shape;57;p13"/>
          <p:cNvSpPr txBox="1"/>
          <p:nvPr/>
        </p:nvSpPr>
        <p:spPr>
          <a:xfrm>
            <a:off x="836732" y="3254601"/>
            <a:ext cx="6619200" cy="1005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lnSpc>
                <a:spcPct val="140000"/>
              </a:lnSpc>
            </a:pPr>
            <a:r>
              <a:rPr lang="en-GB" sz="4667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Climate Commission</a:t>
            </a:r>
            <a:endParaRPr sz="933"/>
          </a:p>
        </p:txBody>
      </p:sp>
      <p:sp>
        <p:nvSpPr>
          <p:cNvPr id="58" name="Google Shape;58;p13"/>
          <p:cNvSpPr txBox="1"/>
          <p:nvPr/>
        </p:nvSpPr>
        <p:spPr>
          <a:xfrm>
            <a:off x="10423373" y="173590"/>
            <a:ext cx="1345600" cy="229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r">
              <a:lnSpc>
                <a:spcPct val="139958"/>
              </a:lnSpc>
            </a:pPr>
            <a:r>
              <a:rPr lang="en-GB" sz="1067" b="1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4 March 2025</a:t>
            </a:r>
            <a:endParaRPr sz="1067" b="1" dirty="0"/>
          </a:p>
        </p:txBody>
      </p:sp>
      <p:sp>
        <p:nvSpPr>
          <p:cNvPr id="59" name="Google Shape;59;p13"/>
          <p:cNvSpPr txBox="1"/>
          <p:nvPr/>
        </p:nvSpPr>
        <p:spPr>
          <a:xfrm>
            <a:off x="887532" y="2491017"/>
            <a:ext cx="6216800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lnSpc>
                <a:spcPct val="139958"/>
              </a:lnSpc>
            </a:pPr>
            <a:r>
              <a:rPr lang="en-GB" sz="1600">
                <a:solidFill>
                  <a:srgbClr val="FFFFFF"/>
                </a:solidFill>
                <a:latin typeface="Poppins ExtraBold"/>
                <a:ea typeface="Poppins ExtraBold"/>
                <a:cs typeface="Poppins ExtraBold"/>
                <a:sym typeface="Poppins ExtraBold"/>
              </a:rPr>
              <a:t>Introduction to the </a:t>
            </a:r>
            <a:endParaRPr sz="1600">
              <a:solidFill>
                <a:srgbClr val="FFFFFF"/>
              </a:solidFill>
              <a:latin typeface="Poppins ExtraBold"/>
              <a:ea typeface="Poppins ExtraBold"/>
              <a:cs typeface="Poppins ExtraBold"/>
              <a:sym typeface="Poppins ExtraBold"/>
            </a:endParaRPr>
          </a:p>
          <a:p>
            <a:pPr>
              <a:lnSpc>
                <a:spcPct val="139958"/>
              </a:lnSpc>
            </a:pPr>
            <a:r>
              <a:rPr lang="en-GB" sz="2400">
                <a:solidFill>
                  <a:srgbClr val="FFFFFF"/>
                </a:solidFill>
                <a:latin typeface="Poppins ExtraBold"/>
                <a:ea typeface="Poppins ExtraBold"/>
                <a:cs typeface="Poppins ExtraBold"/>
                <a:sym typeface="Poppins ExtraBold"/>
              </a:rPr>
              <a:t>Staffordshire &amp; Stoke-On-Trent</a:t>
            </a:r>
            <a:endParaRPr sz="1733"/>
          </a:p>
        </p:txBody>
      </p:sp>
      <p:sp>
        <p:nvSpPr>
          <p:cNvPr id="60" name="Google Shape;60;p13"/>
          <p:cNvSpPr txBox="1"/>
          <p:nvPr/>
        </p:nvSpPr>
        <p:spPr>
          <a:xfrm>
            <a:off x="836731" y="4663897"/>
            <a:ext cx="560233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1100" b="1" dirty="0">
                <a:latin typeface="Poppins SemiBold"/>
                <a:ea typeface="Poppins SemiBold"/>
                <a:cs typeface="Poppins SemiBold"/>
                <a:sym typeface="Poppins SemiBold"/>
              </a:rPr>
              <a:t>Co-chairs</a:t>
            </a:r>
          </a:p>
          <a:p>
            <a:r>
              <a:rPr lang="en-GB" sz="1100" dirty="0" err="1">
                <a:latin typeface="Poppins SemiBold"/>
                <a:ea typeface="Poppins SemiBold"/>
                <a:cs typeface="Poppins SemiBold"/>
                <a:sym typeface="Poppins SemiBold"/>
              </a:rPr>
              <a:t>Prof.</a:t>
            </a:r>
            <a:r>
              <a:rPr lang="en-GB" sz="1100" dirty="0">
                <a:latin typeface="Poppins SemiBold"/>
                <a:ea typeface="Poppins SemiBold"/>
                <a:cs typeface="Poppins SemiBold"/>
                <a:sym typeface="Poppins SemiBold"/>
              </a:rPr>
              <a:t> Zoe Robinson, </a:t>
            </a:r>
            <a:r>
              <a:rPr lang="en-GB" sz="1100" dirty="0" err="1">
                <a:latin typeface="Poppins SemiBold"/>
                <a:ea typeface="Poppins SemiBold"/>
                <a:cs typeface="Poppins SemiBold"/>
                <a:sym typeface="Poppins SemiBold"/>
              </a:rPr>
              <a:t>Keele</a:t>
            </a:r>
            <a:r>
              <a:rPr lang="en-GB" sz="1100" dirty="0">
                <a:latin typeface="Poppins SemiBold"/>
                <a:ea typeface="Poppins SemiBold"/>
                <a:cs typeface="Poppins SemiBold"/>
                <a:sym typeface="Poppins SemiBold"/>
              </a:rPr>
              <a:t> University and Julian Woolford, Staffordshire Wildlife Trust</a:t>
            </a:r>
            <a:endParaRPr sz="1100" dirty="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836731" y="5262916"/>
            <a:ext cx="5495703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1100" b="1" dirty="0">
                <a:latin typeface="Poppins SemiBold"/>
                <a:ea typeface="Poppins SemiBold"/>
                <a:cs typeface="Poppins SemiBold"/>
                <a:sym typeface="Poppins SemiBold"/>
              </a:rPr>
              <a:t>Vice-chairs</a:t>
            </a:r>
          </a:p>
          <a:p>
            <a:r>
              <a:rPr lang="en-GB" sz="1100" dirty="0">
                <a:latin typeface="Poppins SemiBold"/>
                <a:ea typeface="Poppins SemiBold"/>
                <a:cs typeface="Poppins SemiBold"/>
                <a:sym typeface="Poppins SemiBold"/>
              </a:rPr>
              <a:t>Kate Copeland, </a:t>
            </a:r>
            <a:r>
              <a:rPr lang="en-GB" sz="1100" dirty="0">
                <a:latin typeface="Poppins"/>
                <a:ea typeface="Poppins"/>
                <a:cs typeface="Poppins"/>
                <a:sym typeface="Poppins"/>
              </a:rPr>
              <a:t>The Globe Group and Judith Smith, Staffordshire Community Energy</a:t>
            </a:r>
            <a:endParaRPr sz="1100" dirty="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836732" y="4360653"/>
            <a:ext cx="1162984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1600" b="1" dirty="0">
                <a:latin typeface="Poppins"/>
                <a:ea typeface="Poppins"/>
                <a:cs typeface="Poppins"/>
                <a:sym typeface="Poppins"/>
              </a:rPr>
              <a:t>Contacts</a:t>
            </a:r>
            <a:endParaRPr sz="1600" b="1" dirty="0"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8400" y="343767"/>
            <a:ext cx="3328933" cy="1079667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7204900" y="6190334"/>
            <a:ext cx="441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-GB" sz="24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info@staffordshireclimate.com</a:t>
            </a:r>
            <a:endParaRPr sz="24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836732" y="5861934"/>
            <a:ext cx="491458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1100" b="1" dirty="0">
                <a:latin typeface="Poppins SemiBold"/>
                <a:ea typeface="Poppins SemiBold"/>
                <a:cs typeface="Poppins SemiBold"/>
                <a:sym typeface="Poppins SemiBold"/>
              </a:rPr>
              <a:t>Secretary</a:t>
            </a:r>
          </a:p>
          <a:p>
            <a:r>
              <a:rPr lang="en-GB" sz="1100" dirty="0">
                <a:latin typeface="Poppins SemiBold"/>
                <a:ea typeface="Poppins SemiBold"/>
                <a:cs typeface="Poppins SemiBold"/>
                <a:sym typeface="Poppins SemiBold"/>
              </a:rPr>
              <a:t>Tom Bedford, </a:t>
            </a:r>
            <a:r>
              <a:rPr lang="en-GB" sz="1100" dirty="0" err="1">
                <a:latin typeface="Poppins"/>
                <a:ea typeface="Poppins"/>
                <a:cs typeface="Poppins"/>
                <a:sym typeface="Poppins"/>
              </a:rPr>
              <a:t>Keele</a:t>
            </a:r>
            <a:r>
              <a:rPr lang="en-GB" sz="1100" dirty="0">
                <a:latin typeface="Poppins"/>
                <a:ea typeface="Poppins"/>
                <a:cs typeface="Poppins"/>
                <a:sym typeface="Poppins"/>
              </a:rPr>
              <a:t> University/The Globe Group</a:t>
            </a:r>
            <a:endParaRPr sz="1100" dirty="0">
              <a:latin typeface="Poppins"/>
              <a:ea typeface="Poppins"/>
              <a:cs typeface="Poppins"/>
              <a:sym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660356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/>
          <p:nvPr/>
        </p:nvSpPr>
        <p:spPr>
          <a:xfrm rot="5400000">
            <a:off x="468861" y="-3459378"/>
            <a:ext cx="4729360" cy="4800385"/>
          </a:xfrm>
          <a:custGeom>
            <a:avLst/>
            <a:gdLst/>
            <a:ahLst/>
            <a:cxnLst/>
            <a:rect l="l" t="t" r="r" b="b"/>
            <a:pathLst>
              <a:path w="996354" h="920790" extrusionOk="0">
                <a:moveTo>
                  <a:pt x="871894" y="920790"/>
                </a:moveTo>
                <a:lnTo>
                  <a:pt x="124460" y="920790"/>
                </a:lnTo>
                <a:cubicBezTo>
                  <a:pt x="55880" y="920790"/>
                  <a:pt x="0" y="864910"/>
                  <a:pt x="0" y="7963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871894" y="0"/>
                </a:lnTo>
                <a:cubicBezTo>
                  <a:pt x="940474" y="0"/>
                  <a:pt x="996354" y="55880"/>
                  <a:pt x="996354" y="124460"/>
                </a:cubicBezTo>
                <a:lnTo>
                  <a:pt x="996354" y="796330"/>
                </a:lnTo>
                <a:cubicBezTo>
                  <a:pt x="996354" y="864910"/>
                  <a:pt x="940474" y="920790"/>
                  <a:pt x="871894" y="920790"/>
                </a:cubicBezTo>
                <a:close/>
              </a:path>
            </a:pathLst>
          </a:custGeom>
          <a:solidFill>
            <a:srgbClr val="FF940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0" name="Google Shape;80;p15"/>
          <p:cNvSpPr txBox="1"/>
          <p:nvPr/>
        </p:nvSpPr>
        <p:spPr>
          <a:xfrm>
            <a:off x="1061132" y="247701"/>
            <a:ext cx="3258800" cy="42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-GB" sz="2400" b="1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Why?</a:t>
            </a:r>
            <a:endParaRPr sz="2133" dirty="0"/>
          </a:p>
        </p:txBody>
      </p:sp>
      <p:pic>
        <p:nvPicPr>
          <p:cNvPr id="1026" name="Picture 2" descr="Image result for climate emergency cart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745" y="1504060"/>
            <a:ext cx="6674265" cy="408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786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/>
          <p:nvPr/>
        </p:nvSpPr>
        <p:spPr>
          <a:xfrm rot="5400000">
            <a:off x="468861" y="-3459378"/>
            <a:ext cx="4729360" cy="4800385"/>
          </a:xfrm>
          <a:custGeom>
            <a:avLst/>
            <a:gdLst/>
            <a:ahLst/>
            <a:cxnLst/>
            <a:rect l="l" t="t" r="r" b="b"/>
            <a:pathLst>
              <a:path w="996354" h="920790" extrusionOk="0">
                <a:moveTo>
                  <a:pt x="871894" y="920790"/>
                </a:moveTo>
                <a:lnTo>
                  <a:pt x="124460" y="920790"/>
                </a:lnTo>
                <a:cubicBezTo>
                  <a:pt x="55880" y="920790"/>
                  <a:pt x="0" y="864910"/>
                  <a:pt x="0" y="7963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871894" y="0"/>
                </a:lnTo>
                <a:cubicBezTo>
                  <a:pt x="940474" y="0"/>
                  <a:pt x="996354" y="55880"/>
                  <a:pt x="996354" y="124460"/>
                </a:cubicBezTo>
                <a:lnTo>
                  <a:pt x="996354" y="796330"/>
                </a:lnTo>
                <a:cubicBezTo>
                  <a:pt x="996354" y="864910"/>
                  <a:pt x="940474" y="920790"/>
                  <a:pt x="871894" y="920790"/>
                </a:cubicBezTo>
                <a:close/>
              </a:path>
            </a:pathLst>
          </a:custGeom>
          <a:solidFill>
            <a:srgbClr val="FF940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0" name="Google Shape;80;p15"/>
          <p:cNvSpPr txBox="1"/>
          <p:nvPr/>
        </p:nvSpPr>
        <p:spPr>
          <a:xfrm>
            <a:off x="1061132" y="247701"/>
            <a:ext cx="3258800" cy="42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-GB" sz="2400" b="1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My ask</a:t>
            </a:r>
            <a:endParaRPr sz="2133" dirty="0"/>
          </a:p>
        </p:txBody>
      </p:sp>
      <p:sp>
        <p:nvSpPr>
          <p:cNvPr id="2" name="TextBox 1"/>
          <p:cNvSpPr txBox="1"/>
          <p:nvPr/>
        </p:nvSpPr>
        <p:spPr>
          <a:xfrm>
            <a:off x="3375589" y="5318413"/>
            <a:ext cx="52727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Judith Smith       </a:t>
            </a:r>
          </a:p>
          <a:p>
            <a:pPr algn="ctr"/>
            <a:r>
              <a:rPr lang="en-GB" dirty="0">
                <a:hlinkClick r:id="rId3"/>
              </a:rPr>
              <a:t>action@sustainabilitysmith.co.uk</a:t>
            </a:r>
            <a:endParaRPr lang="en-GB" dirty="0"/>
          </a:p>
          <a:p>
            <a:pPr algn="ctr"/>
            <a:r>
              <a:rPr lang="en-GB" dirty="0"/>
              <a:t>07808 708247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51674" y="2298819"/>
            <a:ext cx="57043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What do businesses need?</a:t>
            </a:r>
          </a:p>
          <a:p>
            <a:endParaRPr lang="en-GB" sz="3200" dirty="0"/>
          </a:p>
          <a:p>
            <a:r>
              <a:rPr lang="en-GB" sz="3200" dirty="0"/>
              <a:t>What can we contribute?</a:t>
            </a:r>
          </a:p>
          <a:p>
            <a:endParaRPr lang="en-GB" sz="3200" dirty="0"/>
          </a:p>
          <a:p>
            <a:r>
              <a:rPr lang="en-GB" sz="3200" dirty="0"/>
              <a:t>How do we build momentum?</a:t>
            </a:r>
          </a:p>
        </p:txBody>
      </p:sp>
    </p:spTree>
    <p:extLst>
      <p:ext uri="{BB962C8B-B14F-4D97-AF65-F5344CB8AC3E}">
        <p14:creationId xmlns:p14="http://schemas.microsoft.com/office/powerpoint/2010/main" val="2646827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87</Words>
  <Application>Microsoft Office PowerPoint</Application>
  <PresentationFormat>Widescreen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Poppins</vt:lpstr>
      <vt:lpstr>Poppins ExtraBold</vt:lpstr>
      <vt:lpstr>Poppins SemiBold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Judith</dc:creator>
  <cp:lastModifiedBy>Declan Riddell</cp:lastModifiedBy>
  <cp:revision>5</cp:revision>
  <dcterms:created xsi:type="dcterms:W3CDTF">2025-02-26T10:20:02Z</dcterms:created>
  <dcterms:modified xsi:type="dcterms:W3CDTF">2025-02-27T14:12:26Z</dcterms:modified>
</cp:coreProperties>
</file>